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6C61744-3DF2-4428-B57D-FEFCD6D04A1B}">
  <a:tblStyle styleId="{C6C61744-3DF2-4428-B57D-FEFCD6D04A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docker.com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ctrTitle"/>
          </p:nvPr>
        </p:nvSpPr>
        <p:spPr>
          <a:xfrm>
            <a:off x="2992800" y="956275"/>
            <a:ext cx="5705700" cy="23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GB"/>
              <a:t>ML based Career Service Platform</a:t>
            </a:r>
            <a:endParaRPr/>
          </a:p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Project Proposal</a:t>
            </a:r>
            <a:endParaRPr/>
          </a:p>
        </p:txBody>
      </p:sp>
      <p:sp>
        <p:nvSpPr>
          <p:cNvPr id="229" name="Shape 229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1</a:t>
            </a:r>
            <a:endParaRPr/>
          </a:p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INFO 7390  - Advanced Data Science</a:t>
            </a:r>
            <a:endParaRPr/>
          </a:p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April 7,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44" name="Shape 344"/>
          <p:cNvGrpSpPr/>
          <p:nvPr/>
        </p:nvGrpSpPr>
        <p:grpSpPr>
          <a:xfrm>
            <a:off x="4800020" y="1352191"/>
            <a:ext cx="3159984" cy="2439109"/>
            <a:chOff x="3553042" y="1657806"/>
            <a:chExt cx="3461100" cy="2671532"/>
          </a:xfrm>
        </p:grpSpPr>
        <p:sp>
          <p:nvSpPr>
            <p:cNvPr id="345" name="Shape 34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3" name="Shape 353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848330" y="14043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Shape 354"/>
          <p:cNvSpPr/>
          <p:nvPr/>
        </p:nvSpPr>
        <p:spPr>
          <a:xfrm flipH="1">
            <a:off x="4848117" y="14052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975400" y="1521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Proposal</a:t>
            </a:r>
            <a:endParaRPr/>
          </a:p>
        </p:txBody>
      </p:sp>
      <p:sp>
        <p:nvSpPr>
          <p:cNvPr id="235" name="Shape 235"/>
          <p:cNvSpPr txBox="1"/>
          <p:nvPr/>
        </p:nvSpPr>
        <p:spPr>
          <a:xfrm>
            <a:off x="3114900" y="734100"/>
            <a:ext cx="5913900" cy="17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MLBC is Web based platform for candidates who are seeking a job and recruiter who are looking for the right talent.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platform scrapes and analyzes publicly available job posting data from sites like Glassdoor, LinkedIn, etc.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system will recommend the candidate which job title will fit them based on their resume. The system will also give job links to the suitable for them.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platform will also help us to gain statistical information about the latest job trend.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1297500" y="3493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Steps Involved</a:t>
            </a:r>
            <a:endParaRPr/>
          </a:p>
        </p:txBody>
      </p:sp>
      <p:sp>
        <p:nvSpPr>
          <p:cNvPr id="241" name="Shape 24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Shape 24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3" name="Shape 243"/>
          <p:cNvSpPr txBox="1"/>
          <p:nvPr/>
        </p:nvSpPr>
        <p:spPr>
          <a:xfrm>
            <a:off x="977800" y="980600"/>
            <a:ext cx="7458600" cy="3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Scrapping information and skill sets from websites such as Glassdoor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This will be done by giving the url  as input to a web scraper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Library such as scrapy will be used to run multiple web crawlers on a single website to  optimise scrapping process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Analysing the data and segregating the content to skills and tools mandatory and the expertise level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data will be stored in either a mongoDB or MySQL database for further processing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 try out different machine learning models and hybrid techniques to optimise     the result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 make a web based application to interact with the system through which the user can upload his/her data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Parse the users resume and scrape relevant information i.e. tools, skills, location, work experience and serve it as parameters for our prediction model.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588" y="149938"/>
            <a:ext cx="5781625" cy="484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idx="1" type="body"/>
          </p:nvPr>
        </p:nvSpPr>
        <p:spPr>
          <a:xfrm>
            <a:off x="988950" y="554650"/>
            <a:ext cx="7493700" cy="41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Use case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Discover and distinguish the most valuable skill and the most common skill  like the Android and Big Data to Java.</a:t>
            </a:r>
            <a:endParaRPr sz="1400">
              <a:solidFill>
                <a:schemeClr val="dk2"/>
              </a:solidFill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User just have to upload their resume and everything else would be handled by the system, user won't have to write down the skills.</a:t>
            </a:r>
            <a:endParaRPr sz="1400">
              <a:solidFill>
                <a:schemeClr val="dk2"/>
              </a:solidFill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Predict salary expectation in different profiles and which is best suitable for that resume.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Deployment Details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Shape 259"/>
          <p:cNvSpPr txBox="1"/>
          <p:nvPr/>
        </p:nvSpPr>
        <p:spPr>
          <a:xfrm>
            <a:off x="671850" y="186347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260" name="Shape 260"/>
          <p:cNvSpPr txBox="1"/>
          <p:nvPr/>
        </p:nvSpPr>
        <p:spPr>
          <a:xfrm>
            <a:off x="270900" y="2350575"/>
            <a:ext cx="23925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Develop the application and test 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different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Models  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1036000" y="3192770"/>
            <a:ext cx="7878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Luigi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Shape 262"/>
          <p:cNvSpPr txBox="1"/>
          <p:nvPr/>
        </p:nvSpPr>
        <p:spPr>
          <a:xfrm>
            <a:off x="270900" y="3597608"/>
            <a:ext cx="2787300" cy="10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Luigi is a Python package that helps you build complex pipelines of batch jobs. It handles dependency resolution, workflow management, visualization, handling failures, command line integration, and much more.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Shape 263"/>
          <p:cNvSpPr txBox="1"/>
          <p:nvPr/>
        </p:nvSpPr>
        <p:spPr>
          <a:xfrm>
            <a:off x="6589750" y="1863475"/>
            <a:ext cx="10173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Docker</a:t>
            </a:r>
            <a:endParaRPr/>
          </a:p>
        </p:txBody>
      </p:sp>
      <p:sp>
        <p:nvSpPr>
          <p:cNvPr id="264" name="Shape 264"/>
          <p:cNvSpPr txBox="1"/>
          <p:nvPr/>
        </p:nvSpPr>
        <p:spPr>
          <a:xfrm>
            <a:off x="5938625" y="2266150"/>
            <a:ext cx="29295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FEFE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/>
              </a:rPr>
              <a:t>Docker</a:t>
            </a:r>
            <a:r>
              <a:rPr lang="en-GB" sz="1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is an open source tool that automates the deployment of the application inside software container</a:t>
            </a:r>
            <a:endParaRPr sz="10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Shape 265"/>
          <p:cNvSpPr txBox="1"/>
          <p:nvPr/>
        </p:nvSpPr>
        <p:spPr>
          <a:xfrm>
            <a:off x="6545085" y="3161663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Amazon S3</a:t>
            </a:r>
            <a:endParaRPr/>
          </a:p>
        </p:txBody>
      </p:sp>
      <p:sp>
        <p:nvSpPr>
          <p:cNvPr id="266" name="Shape 266"/>
          <p:cNvSpPr txBox="1"/>
          <p:nvPr/>
        </p:nvSpPr>
        <p:spPr>
          <a:xfrm>
            <a:off x="5817950" y="3647925"/>
            <a:ext cx="3050100" cy="11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Amazon Simple Storage Service (Amazon S3) is a web service that provides highly scalable cloud storage.  Amazon S3 provides easy to use object storage, with a simple web service interface to store and get any amount of data from anywhere on the web.</a:t>
            </a:r>
            <a:endParaRPr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7" name="Shape 267"/>
          <p:cNvCxnSpPr/>
          <p:nvPr/>
        </p:nvCxnSpPr>
        <p:spPr>
          <a:xfrm flipH="1">
            <a:off x="639845" y="1433538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Shape 268"/>
          <p:cNvCxnSpPr/>
          <p:nvPr/>
        </p:nvCxnSpPr>
        <p:spPr>
          <a:xfrm flipH="1">
            <a:off x="6399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69" name="Shape 269"/>
          <p:cNvCxnSpPr/>
          <p:nvPr/>
        </p:nvCxnSpPr>
        <p:spPr>
          <a:xfrm flipH="1">
            <a:off x="59606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70" name="Shape 270"/>
          <p:cNvCxnSpPr/>
          <p:nvPr/>
        </p:nvCxnSpPr>
        <p:spPr>
          <a:xfrm flipH="1">
            <a:off x="639845" y="487382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Shape 271"/>
          <p:cNvSpPr/>
          <p:nvPr/>
        </p:nvSpPr>
        <p:spPr>
          <a:xfrm>
            <a:off x="30306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Shape 272"/>
          <p:cNvSpPr/>
          <p:nvPr/>
        </p:nvSpPr>
        <p:spPr>
          <a:xfrm rot="5400000">
            <a:off x="30306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Shape 273"/>
          <p:cNvSpPr/>
          <p:nvPr/>
        </p:nvSpPr>
        <p:spPr>
          <a:xfrm rot="10800000">
            <a:off x="30306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Shape 274"/>
          <p:cNvSpPr/>
          <p:nvPr/>
        </p:nvSpPr>
        <p:spPr>
          <a:xfrm rot="-5400000">
            <a:off x="30306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5" name="Shape 275"/>
          <p:cNvGrpSpPr/>
          <p:nvPr/>
        </p:nvGrpSpPr>
        <p:grpSpPr>
          <a:xfrm>
            <a:off x="2937787" y="2700858"/>
            <a:ext cx="737729" cy="737729"/>
            <a:chOff x="2920647" y="2157958"/>
            <a:chExt cx="827700" cy="827700"/>
          </a:xfrm>
        </p:grpSpPr>
        <p:sp>
          <p:nvSpPr>
            <p:cNvPr id="276" name="Shape 27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8" name="Shape 278"/>
          <p:cNvSpPr txBox="1"/>
          <p:nvPr/>
        </p:nvSpPr>
        <p:spPr>
          <a:xfrm>
            <a:off x="30582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9" name="Shape 279"/>
          <p:cNvGrpSpPr/>
          <p:nvPr/>
        </p:nvGrpSpPr>
        <p:grpSpPr>
          <a:xfrm rot="-5400000">
            <a:off x="4084438" y="3802929"/>
            <a:ext cx="737729" cy="737729"/>
            <a:chOff x="2920647" y="2157958"/>
            <a:chExt cx="827700" cy="827700"/>
          </a:xfrm>
        </p:grpSpPr>
        <p:sp>
          <p:nvSpPr>
            <p:cNvPr id="280" name="Shape 28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" name="Shape 282"/>
          <p:cNvSpPr txBox="1"/>
          <p:nvPr/>
        </p:nvSpPr>
        <p:spPr>
          <a:xfrm>
            <a:off x="41795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3" name="Shape 283"/>
          <p:cNvGrpSpPr/>
          <p:nvPr/>
        </p:nvGrpSpPr>
        <p:grpSpPr>
          <a:xfrm>
            <a:off x="5172193" y="2700655"/>
            <a:ext cx="737804" cy="737804"/>
            <a:chOff x="5428888" y="2158023"/>
            <a:chExt cx="828900" cy="828900"/>
          </a:xfrm>
        </p:grpSpPr>
        <p:sp>
          <p:nvSpPr>
            <p:cNvPr id="284" name="Shape 284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Shape 286"/>
          <p:cNvSpPr txBox="1"/>
          <p:nvPr/>
        </p:nvSpPr>
        <p:spPr>
          <a:xfrm>
            <a:off x="52631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7" name="Shape 287"/>
          <p:cNvGrpSpPr/>
          <p:nvPr/>
        </p:nvGrpSpPr>
        <p:grpSpPr>
          <a:xfrm rot="5400000">
            <a:off x="4052470" y="1569752"/>
            <a:ext cx="737729" cy="737729"/>
            <a:chOff x="2920647" y="2157958"/>
            <a:chExt cx="827700" cy="827700"/>
          </a:xfrm>
        </p:grpSpPr>
        <p:sp>
          <p:nvSpPr>
            <p:cNvPr id="288" name="Shape 288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Shape 290"/>
          <p:cNvSpPr txBox="1"/>
          <p:nvPr/>
        </p:nvSpPr>
        <p:spPr>
          <a:xfrm>
            <a:off x="41795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Shape 291"/>
          <p:cNvSpPr/>
          <p:nvPr/>
        </p:nvSpPr>
        <p:spPr>
          <a:xfrm>
            <a:off x="36128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Stakeholders</a:t>
            </a:r>
            <a:endParaRPr/>
          </a:p>
        </p:txBody>
      </p:sp>
      <p:sp>
        <p:nvSpPr>
          <p:cNvPr id="297" name="Shape 297"/>
          <p:cNvSpPr txBox="1"/>
          <p:nvPr/>
        </p:nvSpPr>
        <p:spPr>
          <a:xfrm>
            <a:off x="165800" y="1152925"/>
            <a:ext cx="5222100" cy="3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Lato"/>
              <a:buAutoNum type="arabicPeriod"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Supervising authority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Supervising authority is a person that governs the entire system.  Having supervisory powers over some aspects of management decision-making. Basically  a person with more power than others.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marR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Lato"/>
              <a:buAutoNum type="arabicPeriod"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Beneficiaries (or users)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beneficiaries (or users) are all natural persons or corporate body, students , recipients of the services provided by MBCS.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marR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Lato"/>
              <a:buAutoNum type="arabicPeriod"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Recruiters </a:t>
            </a:r>
            <a:endParaRPr sz="12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A person whose job is to enlist or enroll people as employees as members of an organization.</a:t>
            </a:r>
            <a:endParaRPr sz="1200">
              <a:solidFill>
                <a:srgbClr val="EFEFE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267026.jpg" id="298" name="Shape 298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99" name="Shape 299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300" name="Shape 300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301" name="Shape 301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Technology</a:t>
            </a:r>
            <a:endParaRPr/>
          </a:p>
        </p:txBody>
      </p:sp>
      <p:graphicFrame>
        <p:nvGraphicFramePr>
          <p:cNvPr id="307" name="Shape 307"/>
          <p:cNvGraphicFramePr/>
          <p:nvPr/>
        </p:nvGraphicFramePr>
        <p:xfrm>
          <a:off x="1402875" y="181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{C6C61744-3DF2-4428-B57D-FEFCD6D04A1B}</a:tableStyleId>
              </a:tblPr>
              <a:tblGrid>
                <a:gridCol w="609600"/>
                <a:gridCol w="2514600"/>
                <a:gridCol w="2819400"/>
              </a:tblGrid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SNo.</a:t>
                      </a:r>
                      <a:endParaRPr b="1"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Library </a:t>
                      </a:r>
                      <a:endParaRPr b="1"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Purpose</a:t>
                      </a:r>
                      <a:endParaRPr b="1"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Scrappy, Beautiful Soup and LXML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Web Scraping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Scipy, Pandas, Seaborn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 Analytics and BDA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NLTK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Language processing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Django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Web Server and application UI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Container and</a:t>
                      </a: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Load Distribution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Scikit Learn / Neural Networks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Machine learning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Luigi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Pipeline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9.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Boto3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Amazon S3 Upload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8" name="Shape 308"/>
          <p:cNvSpPr txBox="1"/>
          <p:nvPr/>
        </p:nvSpPr>
        <p:spPr>
          <a:xfrm>
            <a:off x="1402875" y="893525"/>
            <a:ext cx="4783200" cy="10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 will be using python libraries to power this solution, such as: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type="title"/>
          </p:nvPr>
        </p:nvSpPr>
        <p:spPr>
          <a:xfrm>
            <a:off x="1275275" y="9714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314" name="Shape 314"/>
          <p:cNvSpPr txBox="1"/>
          <p:nvPr/>
        </p:nvSpPr>
        <p:spPr>
          <a:xfrm>
            <a:off x="1010453" y="1694086"/>
            <a:ext cx="7500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Day 1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Shape 315"/>
          <p:cNvSpPr txBox="1"/>
          <p:nvPr/>
        </p:nvSpPr>
        <p:spPr>
          <a:xfrm>
            <a:off x="736650" y="3653874"/>
            <a:ext cx="1626000" cy="9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Write Scrapping code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2545957" y="1694086"/>
            <a:ext cx="10098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Day 2 - 3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Shape 317"/>
          <p:cNvSpPr txBox="1"/>
          <p:nvPr/>
        </p:nvSpPr>
        <p:spPr>
          <a:xfrm>
            <a:off x="2331557" y="3653874"/>
            <a:ext cx="1584000" cy="9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 Preprocessing and Exploratory Data Analysis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Shape 318"/>
          <p:cNvSpPr txBox="1"/>
          <p:nvPr/>
        </p:nvSpPr>
        <p:spPr>
          <a:xfrm>
            <a:off x="4071019" y="1694086"/>
            <a:ext cx="10098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Day 4 - 6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Shape 319"/>
          <p:cNvSpPr txBox="1"/>
          <p:nvPr/>
        </p:nvSpPr>
        <p:spPr>
          <a:xfrm>
            <a:off x="3915590" y="3653871"/>
            <a:ext cx="1584000" cy="9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Model Building, Training, Selection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Shape 320"/>
          <p:cNvSpPr txBox="1"/>
          <p:nvPr/>
        </p:nvSpPr>
        <p:spPr>
          <a:xfrm>
            <a:off x="5592431" y="1694086"/>
            <a:ext cx="8907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Day 7 - 8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Shape 321"/>
          <p:cNvSpPr txBox="1"/>
          <p:nvPr/>
        </p:nvSpPr>
        <p:spPr>
          <a:xfrm>
            <a:off x="5495785" y="3653874"/>
            <a:ext cx="1584000" cy="9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Deployment of models on cloud and build web application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Shape 322"/>
          <p:cNvSpPr txBox="1"/>
          <p:nvPr/>
        </p:nvSpPr>
        <p:spPr>
          <a:xfrm>
            <a:off x="7109274" y="1694086"/>
            <a:ext cx="10098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Day 9 -10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7071288" y="3653874"/>
            <a:ext cx="1584000" cy="9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System integration and documentation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24" name="Shape 324"/>
          <p:cNvCxnSpPr/>
          <p:nvPr/>
        </p:nvCxnSpPr>
        <p:spPr>
          <a:xfrm>
            <a:off x="6148621" y="1939089"/>
            <a:ext cx="890700" cy="920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Shape 325"/>
          <p:cNvSpPr/>
          <p:nvPr/>
        </p:nvSpPr>
        <p:spPr>
          <a:xfrm flipH="1">
            <a:off x="5405052" y="2690333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26" name="Shape 326"/>
          <p:cNvSpPr/>
          <p:nvPr/>
        </p:nvSpPr>
        <p:spPr>
          <a:xfrm>
            <a:off x="5404413" y="2887665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27" name="Shape 327"/>
          <p:cNvCxnSpPr/>
          <p:nvPr/>
        </p:nvCxnSpPr>
        <p:spPr>
          <a:xfrm>
            <a:off x="7665460" y="1939089"/>
            <a:ext cx="890700" cy="920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8" name="Shape 328"/>
          <p:cNvSpPr/>
          <p:nvPr/>
        </p:nvSpPr>
        <p:spPr>
          <a:xfrm flipH="1">
            <a:off x="6921891" y="2690333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6921252" y="2887665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0" name="Shape 330"/>
          <p:cNvCxnSpPr/>
          <p:nvPr/>
        </p:nvCxnSpPr>
        <p:spPr>
          <a:xfrm>
            <a:off x="1575726" y="1938148"/>
            <a:ext cx="890700" cy="920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" name="Shape 331"/>
          <p:cNvSpPr/>
          <p:nvPr/>
        </p:nvSpPr>
        <p:spPr>
          <a:xfrm flipH="1">
            <a:off x="832157" y="2689393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2" name="Shape 332"/>
          <p:cNvSpPr/>
          <p:nvPr/>
        </p:nvSpPr>
        <p:spPr>
          <a:xfrm>
            <a:off x="831518" y="2886724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3" name="Shape 333"/>
          <p:cNvCxnSpPr/>
          <p:nvPr/>
        </p:nvCxnSpPr>
        <p:spPr>
          <a:xfrm>
            <a:off x="3092565" y="1938148"/>
            <a:ext cx="890700" cy="920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" name="Shape 334"/>
          <p:cNvSpPr/>
          <p:nvPr/>
        </p:nvSpPr>
        <p:spPr>
          <a:xfrm flipH="1">
            <a:off x="2348996" y="2689393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5" name="Shape 335"/>
          <p:cNvSpPr/>
          <p:nvPr/>
        </p:nvSpPr>
        <p:spPr>
          <a:xfrm>
            <a:off x="2348357" y="2886724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6" name="Shape 336"/>
          <p:cNvCxnSpPr/>
          <p:nvPr/>
        </p:nvCxnSpPr>
        <p:spPr>
          <a:xfrm>
            <a:off x="4614452" y="1938148"/>
            <a:ext cx="890700" cy="920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" name="Shape 337"/>
          <p:cNvSpPr/>
          <p:nvPr/>
        </p:nvSpPr>
        <p:spPr>
          <a:xfrm flipH="1">
            <a:off x="3870883" y="2689393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8" name="Shape 338"/>
          <p:cNvSpPr/>
          <p:nvPr/>
        </p:nvSpPr>
        <p:spPr>
          <a:xfrm>
            <a:off x="3870244" y="2886724"/>
            <a:ext cx="1651500" cy="1788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